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8" r:id="rId2"/>
  </p:sldIdLst>
  <p:sldSz cx="6858000" cy="9906000" type="A4"/>
  <p:notesSz cx="6889750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>
        <p:scale>
          <a:sx n="59" d="100"/>
          <a:sy n="59" d="100"/>
        </p:scale>
        <p:origin x="2064" y="-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0972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78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15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1994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2734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1666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6800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87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568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5609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6087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EA7F7-8BE2-40A7-8D63-50505AD25BB7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0CCFB-11FD-4AE3-A4B6-16A3A78A8D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847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2B563F4-DA47-7B30-E085-684CB181625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2329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B91E7E6-9EB1-CB2B-9336-E2330B4A37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8303" y="90435"/>
            <a:ext cx="1390650" cy="667531"/>
          </a:xfrm>
          <a:prstGeom prst="rect">
            <a:avLst/>
          </a:prstGeom>
        </p:spPr>
      </p:pic>
      <p:sp>
        <p:nvSpPr>
          <p:cNvPr id="4" name="Textbox 5">
            <a:extLst>
              <a:ext uri="{FF2B5EF4-FFF2-40B4-BE49-F238E27FC236}">
                <a16:creationId xmlns:a16="http://schemas.microsoft.com/office/drawing/2014/main" id="{C36951F8-773E-929E-0E82-8E676AEB5FD0}"/>
              </a:ext>
            </a:extLst>
          </p:cNvPr>
          <p:cNvSpPr txBox="1"/>
          <p:nvPr/>
        </p:nvSpPr>
        <p:spPr>
          <a:xfrm>
            <a:off x="3553342" y="93538"/>
            <a:ext cx="978835" cy="607329"/>
          </a:xfrm>
          <a:prstGeom prst="rect">
            <a:avLst/>
          </a:prstGeom>
          <a:solidFill>
            <a:srgbClr val="032667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70"/>
              </a:lnSpc>
              <a:buNone/>
            </a:pPr>
            <a:r>
              <a:rPr lang="en-US" sz="1650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</a:t>
            </a:r>
            <a:r>
              <a:rPr lang="en-US" sz="1650" spc="-125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50" spc="-10" dirty="0" err="1">
                <a:solidFill>
                  <a:srgbClr val="FFFF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maica</a:t>
            </a:r>
            <a:r>
              <a:rPr lang="en-US" sz="1650" spc="-10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270"/>
              </a:lnSpc>
              <a:buNone/>
            </a:pPr>
            <a:r>
              <a:rPr lang="en-US" sz="1650" spc="-10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Customs</a:t>
            </a:r>
          </a:p>
          <a:p>
            <a:pPr>
              <a:lnSpc>
                <a:spcPts val="1270"/>
              </a:lnSpc>
              <a:buNone/>
            </a:pPr>
            <a:r>
              <a:rPr lang="en-US" sz="1650" spc="-10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Agenc</a:t>
            </a:r>
            <a:r>
              <a:rPr lang="en-US" sz="1650" spc="-10" dirty="0">
                <a:solidFill>
                  <a:srgbClr val="FFFF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endParaRPr lang="es-ES" sz="11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AED6C600-7192-EEBF-533A-0A5227C542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23289"/>
            <a:ext cx="6844024" cy="281743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69F18BF-5C4A-5B53-8934-D84945C4F3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740726"/>
            <a:ext cx="6844024" cy="2817437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87825072-1FC3-CF63-ECC2-AA3A83486F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558162"/>
            <a:ext cx="6844024" cy="2817437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C9A6D256-FE87-AD78-4240-76A5830CE1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533377"/>
            <a:ext cx="6844024" cy="3372623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E36C64ED-48B3-8A85-95A4-22C90C3794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76" y="955946"/>
            <a:ext cx="6858000" cy="2619456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4B46E082-5E75-0FA2-EC78-FFDB743C70E8}"/>
              </a:ext>
            </a:extLst>
          </p:cNvPr>
          <p:cNvSpPr txBox="1"/>
          <p:nvPr/>
        </p:nvSpPr>
        <p:spPr>
          <a:xfrm>
            <a:off x="35748" y="3575402"/>
            <a:ext cx="6733552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400" dirty="0">
                <a:solidFill>
                  <a:srgbClr val="FFFF00"/>
                </a:solidFill>
              </a:rPr>
              <a:t>Durante el período de exención aprobado, los importadores, tanto personas físicas como jurídicas, no estarán obligados a pagar derechos de importación ni el Impuesto General sobre el Consumo (IGC) por los artículos exentos. No obstante, tenga en cuenta que todas las tasas y cargos aplicables, incluidos el Impuesto Ambiental, la Tasa de Cumplimiento Normativo y la Tasa Administrativa Aduanera (TAA), seguirán vigentes.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861BD7C-E7F7-19F9-CE7B-E47AFEFB3E3C}"/>
              </a:ext>
            </a:extLst>
          </p:cNvPr>
          <p:cNvSpPr txBox="1"/>
          <p:nvPr/>
        </p:nvSpPr>
        <p:spPr>
          <a:xfrm>
            <a:off x="53586" y="4782425"/>
            <a:ext cx="6715714" cy="5549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400" dirty="0">
                <a:solidFill>
                  <a:srgbClr val="FFFF00"/>
                </a:solidFill>
              </a:rPr>
              <a:t>La suspensión entró en vigor el 29 de octubre de 2025 y expirará el 28 de noviembre de 2025; los artículos importados antes del 29 de octubre no podrán acogerse a esta suspensión de artículos de ayuda.</a:t>
            </a: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E61B91CA-4127-03F8-0305-0F1FD47F36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76" y="3460787"/>
            <a:ext cx="6808276" cy="164055"/>
          </a:xfrm>
          <a:prstGeom prst="rect">
            <a:avLst/>
          </a:prstGeom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A75E5028-AE04-60EE-D7A7-95BEFE5F46D3}"/>
              </a:ext>
            </a:extLst>
          </p:cNvPr>
          <p:cNvSpPr txBox="1"/>
          <p:nvPr/>
        </p:nvSpPr>
        <p:spPr>
          <a:xfrm>
            <a:off x="72088" y="5561333"/>
            <a:ext cx="66754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400" dirty="0">
                <a:solidFill>
                  <a:srgbClr val="FFFF00"/>
                </a:solidFill>
              </a:rPr>
              <a:t>Se puede consultar una lista detallada de los productos elegibles en https://jca.gov.jm/, así como en las páginas oficiales de redes sociales de la Agencia.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D365E60C-9237-9E60-A1C7-EEB9ECD5CB59}"/>
              </a:ext>
            </a:extLst>
          </p:cNvPr>
          <p:cNvSpPr txBox="1"/>
          <p:nvPr/>
        </p:nvSpPr>
        <p:spPr>
          <a:xfrm>
            <a:off x="53586" y="6165275"/>
            <a:ext cx="669394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400" dirty="0">
                <a:solidFill>
                  <a:srgbClr val="FFFF00"/>
                </a:solidFill>
              </a:rPr>
              <a:t>La Agencia de Aduanas de Jamaica permanece en la primera línea de la respuesta de ayuda humanitaria en Jamaica, trabajando en estrecha colaboración con ministerios, departamentos y agencias, y otras agencias asociadas para agilizar el despacho de suministros críticos y garantizar que la asistencia llegue a quienes más la necesitan de forma rápida, segura y eficiente.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830546E-DAEC-CA07-060D-24A3FB79A47C}"/>
              </a:ext>
            </a:extLst>
          </p:cNvPr>
          <p:cNvSpPr txBox="1"/>
          <p:nvPr/>
        </p:nvSpPr>
        <p:spPr>
          <a:xfrm>
            <a:off x="393588" y="7612492"/>
            <a:ext cx="636644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dirty="0">
                <a:solidFill>
                  <a:srgbClr val="FFFF00"/>
                </a:solidFill>
              </a:rPr>
              <a:t>“La Agencia de Aduanas de Jamaica facilita la recuperación y la reconstrucción de la resiliencia.”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212695F0-1B08-69AF-43ED-7D90258BA1ED}"/>
              </a:ext>
            </a:extLst>
          </p:cNvPr>
          <p:cNvSpPr txBox="1"/>
          <p:nvPr/>
        </p:nvSpPr>
        <p:spPr>
          <a:xfrm>
            <a:off x="216353" y="8095541"/>
            <a:ext cx="63664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600" dirty="0">
                <a:solidFill>
                  <a:srgbClr val="FFFF00"/>
                </a:solidFill>
              </a:rPr>
              <a:t>Para obtener más información, comuníquese con public.relations@jca.gov.jm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55E3446E-7CC0-5165-CF20-848F854BC2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66660" y="8877204"/>
            <a:ext cx="1945293" cy="81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4391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10168</TotalTime>
  <Words>243</Words>
  <Application>Microsoft Office PowerPoint</Application>
  <PresentationFormat>A4 (210 x 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Espinosa</dc:creator>
  <cp:lastModifiedBy>Antonio Espinosa</cp:lastModifiedBy>
  <cp:revision>98</cp:revision>
  <cp:lastPrinted>2025-11-03T13:32:23Z</cp:lastPrinted>
  <dcterms:created xsi:type="dcterms:W3CDTF">2022-02-17T18:28:23Z</dcterms:created>
  <dcterms:modified xsi:type="dcterms:W3CDTF">2025-11-03T14:51:04Z</dcterms:modified>
</cp:coreProperties>
</file>